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  <p:sldMasterId id="2147483810" r:id="rId2"/>
  </p:sldMasterIdLst>
  <p:notesMasterIdLst>
    <p:notesMasterId r:id="rId13"/>
  </p:notesMasterIdLst>
  <p:sldIdLst>
    <p:sldId id="1861" r:id="rId3"/>
    <p:sldId id="1863" r:id="rId4"/>
    <p:sldId id="534" r:id="rId5"/>
    <p:sldId id="535" r:id="rId6"/>
    <p:sldId id="1866" r:id="rId7"/>
    <p:sldId id="1867" r:id="rId8"/>
    <p:sldId id="1862" r:id="rId9"/>
    <p:sldId id="1864" r:id="rId10"/>
    <p:sldId id="1868" r:id="rId11"/>
    <p:sldId id="1865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DE"/>
    <a:srgbClr val="FEFFD8"/>
    <a:srgbClr val="F7F8CF"/>
    <a:srgbClr val="F5F8BC"/>
    <a:srgbClr val="A5C13B"/>
    <a:srgbClr val="DEE25C"/>
    <a:srgbClr val="007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6" autoAdjust="0"/>
    <p:restoredTop sz="95714"/>
  </p:normalViewPr>
  <p:slideViewPr>
    <p:cSldViewPr snapToGrid="0" snapToObjects="1" showGuides="1">
      <p:cViewPr varScale="1">
        <p:scale>
          <a:sx n="110" d="100"/>
          <a:sy n="110" d="100"/>
        </p:scale>
        <p:origin x="1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A4057-0A59-4F3A-A772-2694B45F512B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08A3-1E16-432D-852B-AD73C055A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172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a typeface="Calibri" panose="020F0502020204030204" pitchFamily="34" charset="0"/>
              </a:rPr>
              <a:t>Table 3</a:t>
            </a:r>
            <a:endParaRPr lang="en-GB" sz="1200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ACD98-034A-F64D-BDD0-F0546844F7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94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a typeface="Calibri" panose="020F0502020204030204" pitchFamily="34" charset="0"/>
              </a:rPr>
              <a:t>Table 4</a:t>
            </a:r>
            <a:endParaRPr lang="en-GB" sz="1200" dirty="0"/>
          </a:p>
          <a:p>
            <a:endParaRPr lang="en-US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ACD98-034A-F64D-BDD0-F0546844F7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6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BP_RGB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2192" y="246072"/>
            <a:ext cx="1630363" cy="1774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829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53773" y="1239838"/>
            <a:ext cx="7529248" cy="360362"/>
          </a:xfrm>
        </p:spPr>
        <p:txBody>
          <a:bodyPr anchor="t"/>
          <a:lstStyle>
            <a:lvl1pPr>
              <a:lnSpc>
                <a:spcPct val="91000"/>
              </a:lnSpc>
              <a:defRPr sz="2100"/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53773" y="1528763"/>
            <a:ext cx="7529248" cy="360362"/>
          </a:xfrm>
        </p:spPr>
        <p:txBody>
          <a:bodyPr/>
          <a:lstStyle>
            <a:lvl1pPr>
              <a:lnSpc>
                <a:spcPts val="2300"/>
              </a:lnSpc>
              <a:defRPr sz="21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  <p:pic>
        <p:nvPicPr>
          <p:cNvPr id="82954" name="Picture 10" descr="BP_ST_covers-02_cro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83205" y="2084388"/>
            <a:ext cx="3587485" cy="47736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82956" name="Picture 12" descr="BP_GT_Vert_RGB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6894" y="5867400"/>
            <a:ext cx="2230570" cy="774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41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4E655ECF-967D-4682-8282-6D4C2C44D180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7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66418" y="566738"/>
            <a:ext cx="1972602" cy="5668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6899" y="566738"/>
            <a:ext cx="5754423" cy="5668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FE1336E7-7E9C-4FCD-9DD3-C8F714C1042F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51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60000" y="1589086"/>
            <a:ext cx="5250562" cy="923544"/>
          </a:xfrm>
        </p:spPr>
        <p:txBody>
          <a:bodyPr lIns="0" anchor="b" anchorCtr="0">
            <a:normAutofit/>
          </a:bodyPr>
          <a:lstStyle>
            <a:lvl1pPr algn="l"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REPORT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0000" y="3004194"/>
            <a:ext cx="5250562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6F8285-3524-E846-B3D8-3B67F81AE6A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70" y="6346378"/>
            <a:ext cx="1445987" cy="434972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3C7235E-D0CF-C446-A163-2190962C57F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66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3">
          <p15:clr>
            <a:srgbClr val="FBAE40"/>
          </p15:clr>
        </p15:guide>
        <p15:guide id="2" orient="horz" pos="1888">
          <p15:clr>
            <a:srgbClr val="FBAE40"/>
          </p15:clr>
        </p15:guide>
        <p15:guide id="3" pos="2294">
          <p15:clr>
            <a:srgbClr val="FBAE40"/>
          </p15:clr>
        </p15:guide>
        <p15:guide id="4" pos="535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54565" y="1123202"/>
            <a:ext cx="3018935" cy="2828671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108">
                <a:solidFill>
                  <a:srgbClr val="3C3C3B"/>
                </a:solidFill>
              </a:defRPr>
            </a:lvl1pPr>
          </a:lstStyle>
          <a:p>
            <a:pPr lvl="0"/>
            <a:r>
              <a:rPr lang="en-US" dirty="0"/>
              <a:t>Click to edit Introduction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98E86D4-61B1-A74E-A0CC-A93487E54E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EAABDF6E-7B94-FF45-B240-0C2AB352FC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1E54A25-DDB6-B243-AF2F-58243AB18D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4565" y="455138"/>
            <a:ext cx="8383097" cy="452913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670591-B7C7-C54E-B186-256ACF43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2">
          <p15:clr>
            <a:srgbClr val="FBAE40"/>
          </p15:clr>
        </p15:guide>
        <p15:guide id="2" pos="494">
          <p15:clr>
            <a:srgbClr val="FBAE40"/>
          </p15:clr>
        </p15:guide>
        <p15:guide id="3" pos="2880">
          <p15:clr>
            <a:srgbClr val="FBAE40"/>
          </p15:clr>
        </p15:guide>
        <p15:guide id="4" pos="2252">
          <p15:clr>
            <a:srgbClr val="FBAE40"/>
          </p15:clr>
        </p15:guide>
        <p15:guide id="6" orient="horz" pos="7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54566" y="1460309"/>
            <a:ext cx="8366223" cy="4667535"/>
          </a:xfrm>
        </p:spPr>
        <p:txBody>
          <a:bodyPr lIns="0" numCol="1" spcCol="468000">
            <a:normAutofit/>
          </a:bodyPr>
          <a:lstStyle>
            <a:lvl1pPr marL="342900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6843517" algn="l"/>
              </a:tabLst>
              <a:defRPr sz="2400" b="0"/>
            </a:lvl1pPr>
            <a:lvl2pPr marL="420568" indent="-285750">
              <a:lnSpc>
                <a:spcPct val="100000"/>
              </a:lnSpc>
              <a:buFont typeface="Helvetica" pitchFamily="2" charset="0"/>
              <a:buChar char="-"/>
              <a:defRPr sz="2000"/>
            </a:lvl2pPr>
            <a:lvl3pPr>
              <a:lnSpc>
                <a:spcPct val="100000"/>
              </a:lnSpc>
              <a:defRPr sz="1800"/>
            </a:lvl3pPr>
          </a:lstStyle>
          <a:p>
            <a:pPr lvl="0"/>
            <a:r>
              <a:rPr lang="en-US" dirty="0"/>
              <a:t>Click to edit contents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11489B2-8C12-1641-82F2-C7701BDDFE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640620C8-158D-6D42-943E-FD1301B86A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5FEAA25-84A6-814C-8D5B-38E1D1097B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4566" y="455138"/>
            <a:ext cx="8383097" cy="452913"/>
          </a:xfrm>
        </p:spPr>
        <p:txBody>
          <a:bodyPr lIns="0" anchor="t" anchorCtr="0">
            <a:noAutofit/>
          </a:bodyPr>
          <a:lstStyle>
            <a:lvl1pPr marL="0" indent="0" algn="l">
              <a:tabLst/>
              <a:defRPr sz="28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</p:spTree>
    <p:extLst>
      <p:ext uri="{BB962C8B-B14F-4D97-AF65-F5344CB8AC3E}">
        <p14:creationId xmlns:p14="http://schemas.microsoft.com/office/powerpoint/2010/main" val="3061669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orient="horz" pos="572">
          <p15:clr>
            <a:srgbClr val="FBAE40"/>
          </p15:clr>
        </p15:guide>
        <p15:guide id="3" pos="2922">
          <p15:clr>
            <a:srgbClr val="FBAE40"/>
          </p15:clr>
        </p15:guide>
        <p15:guide id="4" pos="5371">
          <p15:clr>
            <a:srgbClr val="FBAE40"/>
          </p15:clr>
        </p15:guide>
        <p15:guide id="5" orient="horz" pos="278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orient="horz" pos="36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ing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60000" y="2174302"/>
            <a:ext cx="5250562" cy="923544"/>
          </a:xfrm>
        </p:spPr>
        <p:txBody>
          <a:bodyPr lIns="0" anchor="b" anchorCtr="0">
            <a:normAutofit/>
          </a:bodyPr>
          <a:lstStyle>
            <a:lvl1pPr algn="l"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SECTION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0001" y="3245422"/>
            <a:ext cx="4728591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EDIT - REPORT SUBHEADING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80BED436-576F-684A-AE57-2C2945D5EA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EC0F7B1-6B25-7746-B81B-3FE564ECED4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538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56">
          <p15:clr>
            <a:srgbClr val="FBAE40"/>
          </p15:clr>
        </p15:guide>
        <p15:guide id="2" orient="horz" pos="2047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pag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3201" y="1124744"/>
            <a:ext cx="8352159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5EE4E0ED-FB0F-4849-8953-C330153614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CE897C-5FF6-8A43-A25A-AA2563C80C2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3201" y="1882801"/>
            <a:ext cx="8342409" cy="3559602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108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sp>
        <p:nvSpPr>
          <p:cNvPr id="7" name="Text Placeholder 36">
            <a:extLst>
              <a:ext uri="{FF2B5EF4-FFF2-40B4-BE49-F238E27FC236}">
                <a16:creationId xmlns:a16="http://schemas.microsoft.com/office/drawing/2014/main" id="{B1917B9F-A50B-D141-86BF-4F20C683B5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673949"/>
            <a:ext cx="8346905" cy="440882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7C362A9-CCFD-A24F-A5BF-E6F788FF94A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D6CBAC2-FB1B-5147-87E5-22E21A85BE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3201" y="455138"/>
            <a:ext cx="8383097" cy="452913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70E9FC5-56E2-CC40-9693-1EC3DB617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1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pos="5350">
          <p15:clr>
            <a:srgbClr val="FBAE40"/>
          </p15:clr>
        </p15:guide>
        <p15:guide id="3" orient="horz" pos="572">
          <p15:clr>
            <a:srgbClr val="FBAE40"/>
          </p15:clr>
        </p15:guide>
        <p15:guide id="4" orient="horz" pos="278">
          <p15:clr>
            <a:srgbClr val="FBAE40"/>
          </p15:clr>
        </p15:guide>
        <p15:guide id="5" orient="horz" pos="1071">
          <p15:clr>
            <a:srgbClr val="FBAE40"/>
          </p15:clr>
        </p15:guide>
        <p15:guide id="6" pos="2922">
          <p15:clr>
            <a:srgbClr val="FBAE40"/>
          </p15:clr>
        </p15:guide>
        <p15:guide id="7" orient="horz" pos="3430">
          <p15:clr>
            <a:srgbClr val="FBAE40"/>
          </p15:clr>
        </p15:guide>
        <p15:guide id="8" orient="horz" pos="3566">
          <p15:clr>
            <a:srgbClr val="FBAE40"/>
          </p15:clr>
        </p15:guide>
        <p15:guide id="9" orient="horz" pos="386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53200" y="455137"/>
            <a:ext cx="8346906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3201" y="1124744"/>
            <a:ext cx="8352159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6C5BE66-CCF7-B342-AAA1-7FE9D88D98F7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53200" y="1882800"/>
            <a:ext cx="3958904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673949"/>
            <a:ext cx="8346905" cy="440882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8ADA1016-174C-0C4C-B162-274DD03FB1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D81C1B3-FE87-8F4E-BE8F-A8A2B6FDC7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242246" y="1882800"/>
            <a:ext cx="3958904" cy="356198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2A6F38AF-7328-4846-B78E-8453F5B7791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2191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pos="2922">
          <p15:clr>
            <a:srgbClr val="FBAE40"/>
          </p15:clr>
        </p15:guide>
        <p15:guide id="3" pos="5350">
          <p15:clr>
            <a:srgbClr val="FBAE40"/>
          </p15:clr>
        </p15:guide>
        <p15:guide id="4" orient="horz" pos="278">
          <p15:clr>
            <a:srgbClr val="FBAE40"/>
          </p15:clr>
        </p15:guide>
        <p15:guide id="5" orient="horz" pos="572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orient="horz" pos="1071">
          <p15:clr>
            <a:srgbClr val="FBAE40"/>
          </p15:clr>
        </p15:guide>
        <p15:guide id="8" orient="horz" pos="1185">
          <p15:clr>
            <a:srgbClr val="FBAE40"/>
          </p15:clr>
        </p15:guide>
        <p15:guide id="9" orient="horz" pos="3430">
          <p15:clr>
            <a:srgbClr val="FBAE40"/>
          </p15:clr>
        </p15:guide>
        <p15:guide id="10" orient="horz" pos="3566">
          <p15:clr>
            <a:srgbClr val="FBAE40"/>
          </p15:clr>
        </p15:guide>
        <p15:guide id="11" orient="horz" pos="3861">
          <p15:clr>
            <a:srgbClr val="FBAE40"/>
          </p15:clr>
        </p15:guide>
        <p15:guide id="12" pos="2796">
          <p15:clr>
            <a:srgbClr val="FBAE40"/>
          </p15:clr>
        </p15:guide>
        <p15:guide id="13" pos="304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53200" y="455137"/>
            <a:ext cx="8346906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673949"/>
            <a:ext cx="8346905" cy="440882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8ADA1016-174C-0C4C-B162-274DD03FB1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CC981F-02E9-EA40-A639-592AE9B2377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53200" y="1123202"/>
            <a:ext cx="3949798" cy="4307585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108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E16111A-B211-E14C-AFDB-597B73844B2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251353" y="1123202"/>
            <a:ext cx="3949798" cy="4307585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108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697E89B-CDD1-FD4B-AE40-A84582D9A5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52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pos="2922">
          <p15:clr>
            <a:srgbClr val="FBAE40"/>
          </p15:clr>
        </p15:guide>
        <p15:guide id="3" pos="5350">
          <p15:clr>
            <a:srgbClr val="FBAE40"/>
          </p15:clr>
        </p15:guide>
        <p15:guide id="4" orient="horz" pos="278">
          <p15:clr>
            <a:srgbClr val="FBAE40"/>
          </p15:clr>
        </p15:guide>
        <p15:guide id="5" orient="horz" pos="572">
          <p15:clr>
            <a:srgbClr val="FBAE40"/>
          </p15:clr>
        </p15:guide>
        <p15:guide id="6" orient="horz" pos="709">
          <p15:clr>
            <a:srgbClr val="FBAE40"/>
          </p15:clr>
        </p15:guide>
        <p15:guide id="9" orient="horz" pos="3430">
          <p15:clr>
            <a:srgbClr val="FBAE40"/>
          </p15:clr>
        </p15:guide>
        <p15:guide id="10" orient="horz" pos="3566">
          <p15:clr>
            <a:srgbClr val="FBAE40"/>
          </p15:clr>
        </p15:guide>
        <p15:guide id="11" orient="horz" pos="3861">
          <p15:clr>
            <a:srgbClr val="FBAE40"/>
          </p15:clr>
        </p15:guide>
        <p15:guide id="12" pos="2796">
          <p15:clr>
            <a:srgbClr val="FBAE40"/>
          </p15:clr>
        </p15:guide>
        <p15:guide id="13" pos="304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ow char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53200" y="455137"/>
            <a:ext cx="8346906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3201" y="1124744"/>
            <a:ext cx="8352159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894642"/>
            <a:ext cx="8346905" cy="311993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F00A65B-8A40-4347-BA58-C1C8CDFD86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10484" y="1736520"/>
            <a:ext cx="1656184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7842CDE6-FCD4-C54C-BE33-475A328F2D91}"/>
              </a:ext>
            </a:extLst>
          </p:cNvPr>
          <p:cNvSpPr/>
          <p:nvPr/>
        </p:nvSpPr>
        <p:spPr>
          <a:xfrm>
            <a:off x="920553" y="2120854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EADF93EE-CFC8-DC4C-937C-8ECE56246F1A}"/>
              </a:ext>
            </a:extLst>
          </p:cNvPr>
          <p:cNvSpPr/>
          <p:nvPr/>
        </p:nvSpPr>
        <p:spPr>
          <a:xfrm>
            <a:off x="4790320" y="2120854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2AF69046-AFA3-4F4F-B82E-1322C2340F9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249350" y="1736520"/>
            <a:ext cx="3946867" cy="271259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C9C52D3E-9FA0-2841-A5F8-ABDE5878174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015388" y="2779500"/>
            <a:ext cx="1651072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9A974102-6E0C-8744-9BCE-DF2EB95CE8BA}"/>
              </a:ext>
            </a:extLst>
          </p:cNvPr>
          <p:cNvSpPr/>
          <p:nvPr/>
        </p:nvSpPr>
        <p:spPr>
          <a:xfrm>
            <a:off x="925459" y="3163834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93463DA2-BBD6-CF4B-846B-3ACD8ACCB407}"/>
              </a:ext>
            </a:extLst>
          </p:cNvPr>
          <p:cNvSpPr/>
          <p:nvPr/>
        </p:nvSpPr>
        <p:spPr>
          <a:xfrm>
            <a:off x="4795224" y="3163834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E6DF5B8B-8115-3E4F-B2FA-22836691996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10484" y="3848756"/>
            <a:ext cx="1656184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83853B33-8F23-4E4D-B849-8AAE832D80B3}"/>
              </a:ext>
            </a:extLst>
          </p:cNvPr>
          <p:cNvSpPr/>
          <p:nvPr/>
        </p:nvSpPr>
        <p:spPr>
          <a:xfrm>
            <a:off x="920553" y="4233090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78B8F3C4-6AF9-7247-848B-B1EA3B4F06EB}"/>
              </a:ext>
            </a:extLst>
          </p:cNvPr>
          <p:cNvSpPr/>
          <p:nvPr/>
        </p:nvSpPr>
        <p:spPr>
          <a:xfrm>
            <a:off x="4790320" y="4233090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30" name="Picture Placeholder 6">
            <a:extLst>
              <a:ext uri="{FF2B5EF4-FFF2-40B4-BE49-F238E27FC236}">
                <a16:creationId xmlns:a16="http://schemas.microsoft.com/office/drawing/2014/main" id="{8E0003B9-5161-BD4E-B879-C269AE5254D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010484" y="4918014"/>
            <a:ext cx="1656184" cy="83688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8FC5F227-553E-C140-9A8F-6525E6851655}"/>
              </a:ext>
            </a:extLst>
          </p:cNvPr>
          <p:cNvSpPr/>
          <p:nvPr/>
        </p:nvSpPr>
        <p:spPr>
          <a:xfrm>
            <a:off x="920553" y="5302346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81191886-7212-AD40-8926-0F78EAE3C0D2}"/>
              </a:ext>
            </a:extLst>
          </p:cNvPr>
          <p:cNvSpPr/>
          <p:nvPr/>
        </p:nvSpPr>
        <p:spPr>
          <a:xfrm>
            <a:off x="4790320" y="5302346"/>
            <a:ext cx="325363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38" name="Text Placeholder 36">
            <a:extLst>
              <a:ext uri="{FF2B5EF4-FFF2-40B4-BE49-F238E27FC236}">
                <a16:creationId xmlns:a16="http://schemas.microsoft.com/office/drawing/2014/main" id="{C7C8D8E6-E7DE-A14A-ACCA-8A98C013948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78982" y="1954402"/>
            <a:ext cx="1440160" cy="600360"/>
          </a:xfrm>
        </p:spPr>
        <p:txBody>
          <a:bodyPr numCol="1" spcCol="360000">
            <a:normAutofit/>
          </a:bodyPr>
          <a:lstStyle>
            <a:lvl1pPr>
              <a:defRPr sz="1108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9" name="Text Placeholder 36">
            <a:extLst>
              <a:ext uri="{FF2B5EF4-FFF2-40B4-BE49-F238E27FC236}">
                <a16:creationId xmlns:a16="http://schemas.microsoft.com/office/drawing/2014/main" id="{B8220061-25EE-EB48-8351-BAD0CCEA36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86339" y="2971666"/>
            <a:ext cx="1440160" cy="600360"/>
          </a:xfrm>
        </p:spPr>
        <p:txBody>
          <a:bodyPr numCol="1" spcCol="360000">
            <a:normAutofit/>
          </a:bodyPr>
          <a:lstStyle>
            <a:lvl1pPr>
              <a:defRPr sz="1108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Text Placeholder 36">
            <a:extLst>
              <a:ext uri="{FF2B5EF4-FFF2-40B4-BE49-F238E27FC236}">
                <a16:creationId xmlns:a16="http://schemas.microsoft.com/office/drawing/2014/main" id="{36961839-2CCB-9143-9D90-2794F0B1158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88012" y="4038633"/>
            <a:ext cx="1440160" cy="600360"/>
          </a:xfrm>
        </p:spPr>
        <p:txBody>
          <a:bodyPr numCol="1" spcCol="360000">
            <a:normAutofit/>
          </a:bodyPr>
          <a:lstStyle>
            <a:lvl1pPr>
              <a:defRPr sz="1108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1" name="Text Placeholder 36">
            <a:extLst>
              <a:ext uri="{FF2B5EF4-FFF2-40B4-BE49-F238E27FC236}">
                <a16:creationId xmlns:a16="http://schemas.microsoft.com/office/drawing/2014/main" id="{E7BEC7A9-C74D-4140-9452-F05DFC50E0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13839" y="5105600"/>
            <a:ext cx="1407136" cy="600360"/>
          </a:xfrm>
        </p:spPr>
        <p:txBody>
          <a:bodyPr numCol="1" spcCol="360000">
            <a:normAutofit/>
          </a:bodyPr>
          <a:lstStyle>
            <a:lvl1pPr>
              <a:defRPr sz="1108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72721D96-DA21-D64A-8E0D-44E771CD7B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pic>
        <p:nvPicPr>
          <p:cNvPr id="31" name="Picture 30" descr="A close up of a sign&#10;&#10;Description automatically generated">
            <a:extLst>
              <a:ext uri="{FF2B5EF4-FFF2-40B4-BE49-F238E27FC236}">
                <a16:creationId xmlns:a16="http://schemas.microsoft.com/office/drawing/2014/main" id="{D16B636F-E0D1-5B47-B75A-601EF73DE2D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06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orient="horz" pos="278">
          <p15:clr>
            <a:srgbClr val="FBAE40"/>
          </p15:clr>
        </p15:guide>
        <p15:guide id="3" orient="horz" pos="572">
          <p15:clr>
            <a:srgbClr val="FBAE40"/>
          </p15:clr>
        </p15:guide>
        <p15:guide id="4" orient="horz" pos="709">
          <p15:clr>
            <a:srgbClr val="FBAE40"/>
          </p15:clr>
        </p15:guide>
        <p15:guide id="5" orient="horz" pos="1071">
          <p15:clr>
            <a:srgbClr val="FBAE40"/>
          </p15:clr>
        </p15:guide>
        <p15:guide id="6" pos="1582">
          <p15:clr>
            <a:srgbClr val="FBAE40"/>
          </p15:clr>
        </p15:guide>
        <p15:guide id="7" pos="2880">
          <p15:clr>
            <a:srgbClr val="FBAE40"/>
          </p15:clr>
        </p15:guide>
        <p15:guide id="8" pos="2713">
          <p15:clr>
            <a:srgbClr val="FBAE40"/>
          </p15:clr>
        </p15:guide>
        <p15:guide id="9" pos="5350">
          <p15:clr>
            <a:srgbClr val="FBAE40"/>
          </p15:clr>
        </p15:guide>
        <p15:guide id="10" orient="horz" pos="370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B7ADD240-781A-4E83-9C8F-BE363542B069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912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blue box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53200" y="455137"/>
            <a:ext cx="8346906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3200" y="1124744"/>
            <a:ext cx="8346904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673949"/>
            <a:ext cx="8346905" cy="440882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E790D9E-EAFA-7A4C-85F6-56A814EDCD2D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54613" y="1881189"/>
            <a:ext cx="2736304" cy="3560400"/>
          </a:xfrm>
          <a:solidFill>
            <a:schemeClr val="accent2"/>
          </a:solidFill>
        </p:spPr>
        <p:txBody>
          <a:bodyPr lIns="180000" tIns="180000" rIns="180000" bIns="180000">
            <a:noAutofit/>
          </a:bodyPr>
          <a:lstStyle>
            <a:lvl1pPr>
              <a:defRPr sz="1477">
                <a:solidFill>
                  <a:schemeClr val="bg1"/>
                </a:solidFill>
              </a:defRPr>
            </a:lvl1pPr>
            <a:lvl2pPr marL="126026" indent="-126026">
              <a:spcBef>
                <a:spcPts val="185"/>
              </a:spcBef>
              <a:tabLst/>
              <a:defRPr>
                <a:solidFill>
                  <a:schemeClr val="bg1"/>
                </a:solidFill>
              </a:defRPr>
            </a:lvl2pPr>
            <a:lvl3pPr marL="369286" indent="-123095">
              <a:spcBef>
                <a:spcPts val="185"/>
              </a:spcBef>
              <a:tabLst/>
              <a:defRPr>
                <a:solidFill>
                  <a:schemeClr val="bg1"/>
                </a:solidFill>
              </a:defRPr>
            </a:lvl3pPr>
            <a:lvl4pPr marL="703402" indent="-126026">
              <a:spcBef>
                <a:spcPts val="185"/>
              </a:spcBef>
              <a:tabLst/>
              <a:defRPr>
                <a:solidFill>
                  <a:schemeClr val="bg1"/>
                </a:solidFill>
              </a:defRPr>
            </a:lvl4pPr>
            <a:lvl5pPr marL="1072688" indent="-130423">
              <a:spcBef>
                <a:spcPts val="185"/>
              </a:spcBef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- FOCUS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C673DEE2-CA76-4F47-9568-B3B3B1BD01C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52689-DDD8-B448-BCE4-61E020F14EE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53200" y="1881189"/>
            <a:ext cx="2519362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519CC37-21E1-8645-AEBE-9F70EBE5624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6854" y="1881189"/>
            <a:ext cx="2519362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36CACD0C-3AF5-B648-919B-7DC3DE83B63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8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orient="horz" pos="278">
          <p15:clr>
            <a:srgbClr val="FBAE40"/>
          </p15:clr>
        </p15:guide>
        <p15:guide id="3" orient="horz" pos="572">
          <p15:clr>
            <a:srgbClr val="FBAE40"/>
          </p15:clr>
        </p15:guide>
        <p15:guide id="4" orient="horz" pos="709">
          <p15:clr>
            <a:srgbClr val="FBAE40"/>
          </p15:clr>
        </p15:guide>
        <p15:guide id="5" orient="horz" pos="1071">
          <p15:clr>
            <a:srgbClr val="FBAE40"/>
          </p15:clr>
        </p15:guide>
        <p15:guide id="6" orient="horz" pos="1185">
          <p15:clr>
            <a:srgbClr val="FBAE40"/>
          </p15:clr>
        </p15:guide>
        <p15:guide id="7" pos="2922">
          <p15:clr>
            <a:srgbClr val="FBAE40"/>
          </p15:clr>
        </p15:guide>
        <p15:guide id="8" pos="1959">
          <p15:clr>
            <a:srgbClr val="FBAE40"/>
          </p15:clr>
        </p15:guide>
        <p15:guide id="9" pos="3717">
          <p15:clr>
            <a:srgbClr val="FBAE40"/>
          </p15:clr>
        </p15:guide>
        <p15:guide id="10" pos="5350">
          <p15:clr>
            <a:srgbClr val="FBAE40"/>
          </p15:clr>
        </p15:guide>
        <p15:guide id="11" orient="horz" pos="356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53200" y="455137"/>
            <a:ext cx="8346906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3200" y="1124744"/>
            <a:ext cx="8346904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477">
                <a:solidFill>
                  <a:schemeClr val="accent2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838575" y="6356354"/>
            <a:ext cx="222885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201" y="5673949"/>
            <a:ext cx="8346905" cy="440882"/>
          </a:xfrm>
        </p:spPr>
        <p:txBody>
          <a:bodyPr numCol="2" spcCol="360000">
            <a:normAutofit/>
          </a:bodyPr>
          <a:lstStyle>
            <a:lvl1pPr>
              <a:defRPr sz="738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E73D877F-8E31-8341-AA0A-3215901576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68" y="6346378"/>
            <a:ext cx="1445990" cy="434972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4F455197-DB7B-C64C-BD10-76D30F6CF7F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7397" y="6346380"/>
            <a:ext cx="1655999" cy="307299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DFAC095-3B26-544C-94CC-0FCB51041F3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53200" y="1881189"/>
            <a:ext cx="2519362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67FC7C2-3BEA-094F-B27A-0AE395EC3218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6854" y="1881189"/>
            <a:ext cx="2519362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A4AB1FC-FA49-E54D-9BD1-C26374357B2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764757" y="1881189"/>
            <a:ext cx="2519362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52052" indent="-117234">
              <a:spcBef>
                <a:spcPts val="185"/>
              </a:spcBef>
              <a:tabLst/>
              <a:defRPr/>
            </a:lvl2pPr>
            <a:lvl3pPr marL="458677" indent="-117234">
              <a:spcBef>
                <a:spcPts val="185"/>
              </a:spcBef>
              <a:tabLst/>
              <a:defRPr/>
            </a:lvl3pPr>
            <a:lvl4pPr marL="703402" indent="-126026">
              <a:spcBef>
                <a:spcPts val="185"/>
              </a:spcBef>
              <a:tabLst/>
              <a:defRPr/>
            </a:lvl4pPr>
            <a:lvl5pPr marL="910027" indent="-117234">
              <a:spcBef>
                <a:spcPts val="185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7652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4">
          <p15:clr>
            <a:srgbClr val="FBAE40"/>
          </p15:clr>
        </p15:guide>
        <p15:guide id="2" orient="horz" pos="278">
          <p15:clr>
            <a:srgbClr val="FBAE40"/>
          </p15:clr>
        </p15:guide>
        <p15:guide id="3" orient="horz" pos="572">
          <p15:clr>
            <a:srgbClr val="FBAE40"/>
          </p15:clr>
        </p15:guide>
        <p15:guide id="4" orient="horz" pos="709">
          <p15:clr>
            <a:srgbClr val="FBAE40"/>
          </p15:clr>
        </p15:guide>
        <p15:guide id="5" orient="horz" pos="1071">
          <p15:clr>
            <a:srgbClr val="FBAE40"/>
          </p15:clr>
        </p15:guide>
        <p15:guide id="6" orient="horz" pos="1185">
          <p15:clr>
            <a:srgbClr val="FBAE40"/>
          </p15:clr>
        </p15:guide>
        <p15:guide id="7" orient="horz" pos="3566">
          <p15:clr>
            <a:srgbClr val="FBAE40"/>
          </p15:clr>
        </p15:guide>
        <p15:guide id="8" pos="1959">
          <p15:clr>
            <a:srgbClr val="FBAE40"/>
          </p15:clr>
        </p15:guide>
        <p15:guide id="9" pos="3654">
          <p15:clr>
            <a:srgbClr val="FBAE40"/>
          </p15:clr>
        </p15:guide>
        <p15:guide id="10" pos="5350">
          <p15:clr>
            <a:srgbClr val="FBAE40"/>
          </p15:clr>
        </p15:guide>
        <p15:guide id="11" pos="292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415413-DD02-214C-A321-6F50A5962B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70" y="6346378"/>
            <a:ext cx="1445987" cy="4349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4DE15E-199C-714E-9462-59F4520B0CB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9364" y="6346378"/>
            <a:ext cx="1632066" cy="31052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7B95BD-F8E3-9444-B5CB-86553F42A9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3201" y="455137"/>
            <a:ext cx="7255292" cy="756568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IfM</a:t>
            </a:r>
            <a:r>
              <a:rPr lang="en-GB" dirty="0"/>
              <a:t> EDUCATION AND  </a:t>
            </a:r>
            <a:br>
              <a:rPr lang="en-GB" dirty="0"/>
            </a:br>
            <a:r>
              <a:rPr lang="en-GB" dirty="0"/>
              <a:t>CONSULTANCY SERVICES (</a:t>
            </a:r>
            <a:r>
              <a:rPr lang="en-GB" dirty="0" err="1"/>
              <a:t>IfM</a:t>
            </a:r>
            <a:r>
              <a:rPr lang="en-GB" dirty="0"/>
              <a:t> ECS)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4AE426B-9BF7-6E44-AF50-96A9DD320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53201" y="1440432"/>
            <a:ext cx="7260544" cy="1183027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108" b="0">
                <a:solidFill>
                  <a:schemeClr val="bg1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GB" dirty="0" err="1"/>
              <a:t>IfM</a:t>
            </a:r>
            <a:r>
              <a:rPr lang="en-GB" dirty="0"/>
              <a:t> ECS is owned by the University of Cambridge and is the research dissemination arm of the Institute for Manufacturing (</a:t>
            </a:r>
            <a:r>
              <a:rPr lang="en-GB" dirty="0" err="1"/>
              <a:t>IfM</a:t>
            </a:r>
            <a:r>
              <a:rPr lang="en-GB" dirty="0"/>
              <a:t>), which is part of the Department of Engineering at the University of Cambridge. </a:t>
            </a:r>
          </a:p>
          <a:p>
            <a:r>
              <a:rPr lang="en-GB" dirty="0" err="1"/>
              <a:t>IfM</a:t>
            </a:r>
            <a:r>
              <a:rPr lang="en-GB" dirty="0"/>
              <a:t> ECS provides consultancy and executive and professional development – based on the new ideas and approaches developed at the </a:t>
            </a:r>
            <a:r>
              <a:rPr lang="en-GB" dirty="0" err="1"/>
              <a:t>IfM</a:t>
            </a:r>
            <a:r>
              <a:rPr lang="en-GB" dirty="0"/>
              <a:t> – to help policymakers and manufacturing and technology companies around the world create and capture value more effectively. Our profits are gifted to the University of Cambridge to fund future research.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A57A241-BA8F-AE4E-A63A-8FF53FEA05B6}"/>
              </a:ext>
            </a:extLst>
          </p:cNvPr>
          <p:cNvSpPr txBox="1">
            <a:spLocks/>
          </p:cNvSpPr>
          <p:nvPr userDrawn="1"/>
        </p:nvSpPr>
        <p:spPr>
          <a:xfrm>
            <a:off x="853201" y="5092758"/>
            <a:ext cx="7260544" cy="649627"/>
          </a:xfrm>
          <a:prstGeom prst="rect">
            <a:avLst/>
          </a:prstGeom>
        </p:spPr>
        <p:txBody>
          <a:bodyPr vert="horz" lIns="0" tIns="42203" rIns="84406" bIns="42203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2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20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8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31" b="1" dirty="0" err="1"/>
              <a:t>IfM</a:t>
            </a:r>
            <a:r>
              <a:rPr lang="en-GB" sz="831" b="1" dirty="0"/>
              <a:t> Education and Consultancy Services Limited</a:t>
            </a:r>
          </a:p>
          <a:p>
            <a:r>
              <a:rPr lang="en-GB" sz="831" dirty="0"/>
              <a:t>Institute for Manufacturing, Department of Engineering, University of Cambridge, 17 Charles Babbage Road, Cambridge, CB3 OFS, UK</a:t>
            </a:r>
            <a:br>
              <a:rPr lang="en-GB" sz="831" dirty="0"/>
            </a:br>
            <a:r>
              <a:rPr lang="en-GB" sz="831" dirty="0"/>
              <a:t>+44 (0)1223 766141 | </a:t>
            </a:r>
            <a:r>
              <a:rPr lang="en-GB" sz="831" dirty="0" err="1"/>
              <a:t>ifm-enquiries@eng.cam.ac.uk</a:t>
            </a:r>
            <a:r>
              <a:rPr lang="en-GB" sz="831" dirty="0"/>
              <a:t> | </a:t>
            </a:r>
            <a:r>
              <a:rPr lang="en-GB" sz="831" dirty="0" err="1"/>
              <a:t>www.ifm.eng.cam.ac.uk</a:t>
            </a:r>
            <a:r>
              <a:rPr lang="en-GB" sz="831" dirty="0"/>
              <a:t>/</a:t>
            </a:r>
            <a:r>
              <a:rPr lang="en-GB" sz="831" dirty="0" err="1"/>
              <a:t>ifmecs</a:t>
            </a:r>
            <a:r>
              <a:rPr lang="en-GB" sz="831" dirty="0"/>
              <a:t> | </a:t>
            </a:r>
            <a:r>
              <a:rPr lang="en-GB" sz="831" dirty="0" err="1"/>
              <a:t>Twitter@IfMCambridge</a:t>
            </a:r>
            <a:r>
              <a:rPr lang="en-GB" sz="831" dirty="0"/>
              <a:t> | </a:t>
            </a:r>
            <a:r>
              <a:rPr lang="en-GB" sz="831" dirty="0" err="1"/>
              <a:t>youtube.com</a:t>
            </a:r>
            <a:r>
              <a:rPr lang="en-GB" sz="831" dirty="0"/>
              <a:t>/</a:t>
            </a:r>
            <a:r>
              <a:rPr lang="en-GB" sz="831" dirty="0" err="1"/>
              <a:t>ifmcambridge</a:t>
            </a:r>
            <a:endParaRPr lang="en-US" sz="831" dirty="0"/>
          </a:p>
        </p:txBody>
      </p:sp>
    </p:spTree>
    <p:extLst>
      <p:ext uri="{BB962C8B-B14F-4D97-AF65-F5344CB8AC3E}">
        <p14:creationId xmlns:p14="http://schemas.microsoft.com/office/powerpoint/2010/main" val="1950715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8">
          <p15:clr>
            <a:srgbClr val="FBAE40"/>
          </p15:clr>
        </p15:guide>
        <p15:guide id="2" pos="242">
          <p15:clr>
            <a:srgbClr val="FBAE40"/>
          </p15:clr>
        </p15:guide>
        <p15:guide id="3" pos="494">
          <p15:clr>
            <a:srgbClr val="FBAE40"/>
          </p15:clr>
        </p15:guide>
        <p15:guide id="4" orient="horz" pos="890">
          <p15:clr>
            <a:srgbClr val="FBAE40"/>
          </p15:clr>
        </p15:guide>
        <p15:guide id="5" orient="horz" pos="3203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 cov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415413-DD02-214C-A321-6F50A5962B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570" y="6346378"/>
            <a:ext cx="1445987" cy="4349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4DE15E-199C-714E-9462-59F4520B0CB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9364" y="6346378"/>
            <a:ext cx="1632066" cy="31052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7B95BD-F8E3-9444-B5CB-86553F42A9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57563" y="2291685"/>
            <a:ext cx="2429510" cy="404179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215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THANK YOU.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3F412B3-5C4A-E14B-BD39-D606AE511FE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57562" y="3249615"/>
            <a:ext cx="2427013" cy="1676717"/>
          </a:xfrm>
        </p:spPr>
        <p:txBody>
          <a:bodyPr lIns="0" anchor="t" anchorCtr="0">
            <a:noAutofit/>
          </a:bodyPr>
          <a:lstStyle>
            <a:lvl1pPr marL="0" marR="0" indent="0" algn="l" defTabSz="844083" rtl="0" eaLnBrk="1" fontAlgn="auto" latinLnBrk="0" hangingPunct="1">
              <a:lnSpc>
                <a:spcPct val="90000"/>
              </a:lnSpc>
              <a:spcBef>
                <a:spcPts val="923"/>
              </a:spcBef>
              <a:spcAft>
                <a:spcPts val="462"/>
              </a:spcAft>
              <a:buClrTx/>
              <a:buSzTx/>
              <a:buFontTx/>
              <a:buNone/>
              <a:tabLst/>
              <a:defRPr sz="1108" b="0">
                <a:solidFill>
                  <a:schemeClr val="bg1"/>
                </a:solidFill>
              </a:defRPr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GB" sz="1108" b="1" dirty="0"/>
              <a:t>For questions please contact</a:t>
            </a:r>
          </a:p>
          <a:p>
            <a:r>
              <a:rPr lang="en-GB" sz="1108" dirty="0"/>
              <a:t>Name here</a:t>
            </a:r>
            <a:br>
              <a:rPr lang="en-US" sz="1108" dirty="0"/>
            </a:br>
            <a:r>
              <a:rPr lang="en-US" sz="1108" dirty="0"/>
              <a:t>t   number here</a:t>
            </a:r>
            <a:br>
              <a:rPr lang="en-US" sz="1108" dirty="0"/>
            </a:br>
            <a:r>
              <a:rPr lang="en-US" sz="1108" dirty="0"/>
              <a:t>e  email here</a:t>
            </a:r>
          </a:p>
          <a:p>
            <a:pPr marL="0" marR="0" lvl="0" indent="0" algn="l" defTabSz="844083" rtl="0" eaLnBrk="1" fontAlgn="auto" latinLnBrk="0" hangingPunct="1">
              <a:lnSpc>
                <a:spcPct val="90000"/>
              </a:lnSpc>
              <a:spcBef>
                <a:spcPts val="92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8" dirty="0"/>
              <a:t>Name here</a:t>
            </a:r>
            <a:br>
              <a:rPr lang="en-US" sz="1108" dirty="0"/>
            </a:br>
            <a:r>
              <a:rPr lang="en-US" sz="1108" dirty="0"/>
              <a:t>t   number here</a:t>
            </a:r>
            <a:br>
              <a:rPr lang="en-US" sz="1108" dirty="0"/>
            </a:br>
            <a:r>
              <a:rPr lang="en-US" sz="1108" dirty="0"/>
              <a:t>e  email here</a:t>
            </a:r>
            <a:endParaRPr lang="en-GB" sz="1108" dirty="0"/>
          </a:p>
          <a:p>
            <a:endParaRPr lang="en-GB" sz="1108" dirty="0"/>
          </a:p>
        </p:txBody>
      </p:sp>
    </p:spTree>
    <p:extLst>
      <p:ext uri="{BB962C8B-B14F-4D97-AF65-F5344CB8AC3E}">
        <p14:creationId xmlns:p14="http://schemas.microsoft.com/office/powerpoint/2010/main" val="1088396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7">
          <p15:clr>
            <a:srgbClr val="FBAE40"/>
          </p15:clr>
        </p15:guide>
        <p15:guide id="2" pos="242">
          <p15:clr>
            <a:srgbClr val="FBAE40"/>
          </p15:clr>
        </p15:guide>
        <p15:guide id="3" pos="661">
          <p15:clr>
            <a:srgbClr val="FBAE40"/>
          </p15:clr>
        </p15:guide>
        <p15:guide id="4" pos="208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CB0D981F-A174-461D-BC13-9048E46C102D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1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4540" y="1628778"/>
            <a:ext cx="2713831" cy="4606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23468" y="1628778"/>
            <a:ext cx="2715552" cy="4606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6F96B93A-0FC9-45B6-B05F-3386D0EE62EE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32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37C17D4F-1A67-4078-816F-35FC0CF62F34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2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B3C9BE08-CBB8-464F-9131-9D2CC9605D0B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37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A0CE886D-B11A-4622-AAF4-C190C8A382B0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68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338C9D38-6EFB-4963-8520-4C2AA16E79D3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8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Clr>
                <a:srgbClr val="009900"/>
              </a:buClr>
            </a:pPr>
            <a:fld id="{AF1427C9-D54C-468D-8DC5-30B1E35E29A0}" type="slidenum">
              <a:rPr lang="en-GB">
                <a:solidFill>
                  <a:srgbClr val="009900"/>
                </a:solidFill>
              </a:rPr>
              <a:pPr>
                <a:buClr>
                  <a:srgbClr val="009900"/>
                </a:buClr>
              </a:pPr>
              <a:t>‹#›</a:t>
            </a:fld>
            <a:endParaRPr lang="en-GB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53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1" name="Picture 1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9144" y="5053022"/>
            <a:ext cx="1525456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6894" y="566738"/>
            <a:ext cx="7728744" cy="68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4535" y="1628778"/>
            <a:ext cx="5594483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7092" y="6442075"/>
            <a:ext cx="271727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i="0">
                <a:solidFill>
                  <a:schemeClr val="tx2"/>
                </a:solidFill>
              </a:defRPr>
            </a:lvl1pPr>
          </a:lstStyle>
          <a:p>
            <a:pPr algn="ctr"/>
            <a:fld id="{DED08EDF-3259-400B-B9AD-3490252A89EB}" type="slidenum">
              <a:rPr lang="en-GB" b="1">
                <a:solidFill>
                  <a:srgbClr val="009900"/>
                </a:solidFill>
                <a:latin typeface="Univers 45 Light" pitchFamily="2" charset="0"/>
                <a:cs typeface="Arial" charset="0"/>
              </a:rPr>
              <a:pPr algn="ctr"/>
              <a:t>‹#›</a:t>
            </a:fld>
            <a:endParaRPr lang="en-GB" b="1">
              <a:solidFill>
                <a:srgbClr val="009900"/>
              </a:solidFill>
              <a:latin typeface="Univers 45 Light" pitchFamily="2" charset="0"/>
              <a:cs typeface="Arial" charset="0"/>
            </a:endParaRPr>
          </a:p>
        </p:txBody>
      </p:sp>
      <p:pic>
        <p:nvPicPr>
          <p:cNvPr id="81925" name="Picture 5" descr="BP_RGB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27696" y="284172"/>
            <a:ext cx="753269" cy="9175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81926" name="Line 6"/>
          <p:cNvSpPr>
            <a:spLocks noChangeShapeType="1"/>
          </p:cNvSpPr>
          <p:nvPr/>
        </p:nvSpPr>
        <p:spPr bwMode="auto">
          <a:xfrm>
            <a:off x="546899" y="1341438"/>
            <a:ext cx="9044385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/>
            <a:endParaRPr lang="en-GB" sz="2000" b="1">
              <a:solidFill>
                <a:srgbClr val="007833"/>
              </a:solidFill>
              <a:latin typeface="Univers 45 Light" pitchFamily="2" charset="0"/>
              <a:cs typeface="Arial" charset="0"/>
            </a:endParaRPr>
          </a:p>
        </p:txBody>
      </p:sp>
      <p:pic>
        <p:nvPicPr>
          <p:cNvPr id="81933" name="Picture 13" descr="BP_GT_Horizontal_RGB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2446" y="6469072"/>
            <a:ext cx="1095508" cy="1285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48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2pPr>
      <a:lvl3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3pPr>
      <a:lvl4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4pPr>
      <a:lvl5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Univers 45 Light" pitchFamily="2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588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2pPr>
      <a:lvl3pPr marL="142875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3pPr>
      <a:lvl4pPr marL="144463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4pPr>
      <a:lvl5pPr marL="285750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5pPr>
      <a:lvl6pPr marL="742950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6pPr>
      <a:lvl7pPr marL="1200150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7pPr>
      <a:lvl8pPr marL="1657350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8pPr>
      <a:lvl9pPr marL="2114550" indent="-139700" algn="l" rtl="0" eaLnBrk="1" fontAlgn="base" hangingPunct="1">
        <a:lnSpc>
          <a:spcPct val="97000"/>
        </a:lnSpc>
        <a:spcBef>
          <a:spcPct val="0"/>
        </a:spcBef>
        <a:spcAft>
          <a:spcPct val="0"/>
        </a:spcAft>
        <a:buSzPct val="8000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2060850"/>
            <a:ext cx="8543925" cy="2099891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3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8575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3442C-DC13-2047-A316-79A4C5549F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0D964D3-D665-CC4C-B94B-D8231ED9E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1039" y="494117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3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hf hdr="0" ftr="0" dt="0"/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rgbClr val="3C3C3B"/>
          </a:solidFill>
          <a:latin typeface="+mj-lt"/>
          <a:ea typeface="+mj-ea"/>
          <a:cs typeface="+mj-cs"/>
        </a:defRPr>
      </a:lvl1pPr>
    </p:titleStyle>
    <p:bodyStyle>
      <a:lvl1pPr marL="0" indent="0" algn="l" defTabSz="844083" rtl="0" eaLnBrk="1" latinLnBrk="0" hangingPunct="1">
        <a:lnSpc>
          <a:spcPct val="90000"/>
        </a:lnSpc>
        <a:spcBef>
          <a:spcPts val="923"/>
        </a:spcBef>
        <a:buFontTx/>
        <a:buNone/>
        <a:defRPr sz="1477" b="1" i="0" kern="1200">
          <a:solidFill>
            <a:srgbClr val="3C3C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52052" indent="-117234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tabLst/>
        <a:defRPr sz="1108" kern="1200">
          <a:solidFill>
            <a:srgbClr val="3C3C3B"/>
          </a:solidFill>
          <a:latin typeface="+mn-lt"/>
          <a:ea typeface="+mn-ea"/>
          <a:cs typeface="+mn-cs"/>
        </a:defRPr>
      </a:lvl2pPr>
      <a:lvl3pPr marL="458677" indent="-212487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tabLst/>
        <a:defRPr sz="1108" kern="1200">
          <a:solidFill>
            <a:srgbClr val="3C3C3B"/>
          </a:solidFill>
          <a:latin typeface="+mn-lt"/>
          <a:ea typeface="+mn-ea"/>
          <a:cs typeface="+mn-cs"/>
        </a:defRPr>
      </a:lvl3pPr>
      <a:lvl4pPr marL="703402" indent="-126026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tabLst/>
        <a:defRPr sz="923" kern="1200">
          <a:solidFill>
            <a:srgbClr val="3C3C3B"/>
          </a:solidFill>
          <a:latin typeface="+mn-lt"/>
          <a:ea typeface="+mn-ea"/>
          <a:cs typeface="+mn-cs"/>
        </a:defRPr>
      </a:lvl4pPr>
      <a:lvl5pPr marL="1072688" indent="-130423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tabLst/>
        <a:defRPr sz="738" kern="1200">
          <a:solidFill>
            <a:srgbClr val="3C3C3B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DF683-684A-8245-942E-C638A052F9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GB" sz="2585" b="0" dirty="0"/>
              <a:t>Opportunity-Feasibility Supporting Documents</a:t>
            </a:r>
            <a:endParaRPr lang="en-US" sz="2215" b="0" i="1" dirty="0"/>
          </a:p>
        </p:txBody>
      </p:sp>
    </p:spTree>
    <p:extLst>
      <p:ext uri="{BB962C8B-B14F-4D97-AF65-F5344CB8AC3E}">
        <p14:creationId xmlns:p14="http://schemas.microsoft.com/office/powerpoint/2010/main" val="361729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000" dirty="0"/>
              <a:t>Understanding the Results - Sample Opportunity x Feasibility Chart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503243"/>
              </p:ext>
            </p:extLst>
          </p:nvPr>
        </p:nvGraphicFramePr>
        <p:xfrm>
          <a:off x="2178812" y="1111277"/>
          <a:ext cx="4992008" cy="4987640"/>
        </p:xfrm>
        <a:graphic>
          <a:graphicData uri="http://schemas.openxmlformats.org/drawingml/2006/table">
            <a:tbl>
              <a:tblPr/>
              <a:tblGrid>
                <a:gridCol w="624001">
                  <a:extLst>
                    <a:ext uri="{9D8B030D-6E8A-4147-A177-3AD203B41FA5}">
                      <a16:colId xmlns:a16="http://schemas.microsoft.com/office/drawing/2014/main" val="65769551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3627719984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196012886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66997376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701310719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81771271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693018673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3361036508"/>
                    </a:ext>
                  </a:extLst>
                </a:gridCol>
              </a:tblGrid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046904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694435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46103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802656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44899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97369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007914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0846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23192" y="6156299"/>
            <a:ext cx="1580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Feasibility</a:t>
            </a:r>
            <a:endParaRPr lang="en-GB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684289" y="6346804"/>
            <a:ext cx="1477036" cy="1031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983564" y="4096776"/>
            <a:ext cx="1811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Opportunity</a:t>
            </a:r>
            <a:endParaRPr lang="en-GB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889201" y="2124662"/>
            <a:ext cx="0" cy="13365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03944" y="6045414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44725" y="6067009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0729" y="6095512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61287" y="980472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61287" y="3474417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9567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Overall Process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9388" y="1268785"/>
            <a:ext cx="8653985" cy="43798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/>
                </a:solidFill>
              </a:rPr>
              <a:t>Selecting factors</a:t>
            </a:r>
          </a:p>
          <a:p>
            <a:pPr marL="594952" lvl="1" indent="-342900"/>
            <a:r>
              <a:rPr lang="en-GB" sz="1200" b="1" dirty="0">
                <a:solidFill>
                  <a:schemeClr val="tx2"/>
                </a:solidFill>
              </a:rPr>
              <a:t>Remember to select the factors that are appropriate for your business, the example factors on the following slides may help to generate some ideas</a:t>
            </a:r>
          </a:p>
          <a:p>
            <a:pPr marL="594952" lvl="1" indent="-342900"/>
            <a:endParaRPr lang="en-GB" sz="12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/>
                </a:solidFill>
              </a:rPr>
              <a:t>Scaling statements</a:t>
            </a:r>
          </a:p>
          <a:p>
            <a:pPr marL="594952" lvl="1" indent="-342900"/>
            <a:r>
              <a:rPr lang="en-GB" sz="1200" b="1" dirty="0">
                <a:solidFill>
                  <a:schemeClr val="tx2"/>
                </a:solidFill>
              </a:rPr>
              <a:t>The scaling statements that you choose need to be relevant to your business. There are some examples included here and a longer list in the Appendix to the paper. You can will also find a blank template in the included Excel file</a:t>
            </a:r>
          </a:p>
          <a:p>
            <a:pPr marL="594952" lvl="1" indent="-342900"/>
            <a:endParaRPr lang="en-GB" sz="12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/>
                </a:solidFill>
              </a:rPr>
              <a:t>Scoring</a:t>
            </a:r>
          </a:p>
          <a:p>
            <a:pPr marL="594952" lvl="1" indent="-342900"/>
            <a:r>
              <a:rPr lang="en-GB" sz="1200" b="1" dirty="0">
                <a:solidFill>
                  <a:schemeClr val="tx2"/>
                </a:solidFill>
              </a:rPr>
              <a:t>Follow the scoring process set out later in these slides. An outline project brief is included here, and template individual and group scoring sheets are included in the Excel file</a:t>
            </a:r>
          </a:p>
          <a:p>
            <a:pPr marL="594952" lvl="1" indent="-342900"/>
            <a:endParaRPr lang="en-GB" sz="12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/>
                </a:solidFill>
              </a:rPr>
              <a:t>Understanding the results</a:t>
            </a:r>
          </a:p>
          <a:p>
            <a:pPr marL="594952" lvl="1" indent="-342900"/>
            <a:r>
              <a:rPr lang="en-GB" sz="1200" b="1" dirty="0">
                <a:solidFill>
                  <a:schemeClr val="tx2"/>
                </a:solidFill>
              </a:rPr>
              <a:t>A reminder of what the results mean when plotted is included towards the end of these slides. There is also a template you can use to plot your own points</a:t>
            </a:r>
          </a:p>
          <a:p>
            <a:pPr marL="594952" lvl="1" indent="-342900"/>
            <a:endParaRPr lang="en-GB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00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GB" sz="2000" dirty="0"/>
              <a:t>Selecting Factors – Example Long List of Opportunity Factors</a:t>
            </a:r>
            <a:endParaRPr lang="en-GB" sz="2000" b="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F57B92-21CE-034F-B695-1413F4CC5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40007"/>
              </p:ext>
            </p:extLst>
          </p:nvPr>
        </p:nvGraphicFramePr>
        <p:xfrm>
          <a:off x="479159" y="1101361"/>
          <a:ext cx="8955789" cy="4978394"/>
        </p:xfrm>
        <a:graphic>
          <a:graphicData uri="http://schemas.openxmlformats.org/drawingml/2006/table">
            <a:tbl>
              <a:tblPr firstRow="1" bandRow="1"/>
              <a:tblGrid>
                <a:gridCol w="812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109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1164913889"/>
                    </a:ext>
                  </a:extLst>
                </a:gridCol>
              </a:tblGrid>
              <a:tr h="229843"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Dimension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Factor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Explanation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Select (✓)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107">
                <a:tc rowSpan="5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Volume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Market size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Size of potential market, or number of potential adoptions, reasonably available to us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980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Sales potential (in</a:t>
                      </a:r>
                      <a:r>
                        <a:rPr lang="en-GB" sz="1050" b="1" baseline="0" dirty="0"/>
                        <a:t> a given time)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Sales volume or number of adoptions anticipated in a defined time (say, 5 years)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07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Synergy opportunities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Possible additional benefits to other projects or activities; or the possibility of new opportunities in combination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980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Customer benefit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Identifiable benefit to customers (internal or</a:t>
                      </a:r>
                      <a:r>
                        <a:rPr lang="en-GB" sz="1050" baseline="0" dirty="0"/>
                        <a:t> external) or potential adopters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400" b="1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843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Competitive intensity in market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Number or</a:t>
                      </a:r>
                      <a:r>
                        <a:rPr lang="en-GB" sz="1050" baseline="0" dirty="0"/>
                        <a:t> significance of the competition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400" b="1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07">
                <a:tc rowSpan="3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Margin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Increased</a:t>
                      </a:r>
                      <a:r>
                        <a:rPr lang="en-GB" sz="1050" b="1" baseline="0" dirty="0"/>
                        <a:t> margin or benefit per unit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Improvement in project margin</a:t>
                      </a:r>
                      <a:r>
                        <a:rPr lang="en-GB" sz="1050" baseline="0" dirty="0"/>
                        <a:t> (e.g. by cost reduction or price premium) compared to existing products; or benefit to us per adoption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400" b="1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07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Business cost reduction or simplification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Contributes to</a:t>
                      </a:r>
                      <a:r>
                        <a:rPr lang="en-GB" sz="1050" baseline="0" dirty="0"/>
                        <a:t> cost reduction or simplification of business process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400" b="1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07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Industry</a:t>
                      </a:r>
                      <a:r>
                        <a:rPr lang="en-GB" sz="1050" b="1" baseline="0" dirty="0"/>
                        <a:t> / market readiness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How easy will</a:t>
                      </a:r>
                      <a:r>
                        <a:rPr lang="en-GB" sz="1050" baseline="0" dirty="0"/>
                        <a:t> it be for customers or adopters to take up the product; do they have to change their behaviour or processes?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400" b="1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843">
                <a:tc rowSpan="2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Platform for future growth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Market growth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Anticipated growth rate of market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107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Future</a:t>
                      </a:r>
                      <a:r>
                        <a:rPr lang="en-GB" sz="1050" b="1" baseline="0" dirty="0"/>
                        <a:t> potential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Product is a platform for future</a:t>
                      </a:r>
                      <a:r>
                        <a:rPr lang="en-GB" sz="1050" baseline="0" dirty="0"/>
                        <a:t> products or could open new applications or markets in future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843">
                <a:tc rowSpan="3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Intangibles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Learning potential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Will</a:t>
                      </a:r>
                      <a:r>
                        <a:rPr lang="en-GB" sz="1050" baseline="0" dirty="0"/>
                        <a:t> it improve knowledge or competence in the business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843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Brand image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Effect on</a:t>
                      </a:r>
                      <a:r>
                        <a:rPr lang="en-GB" sz="1050" baseline="0" dirty="0"/>
                        <a:t> image of the company with investors, customers or other stakeholders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6107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Impact on key customer relations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Importance for relations with key customers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91E6D49-60A5-D444-9A9B-197F834579FF}"/>
              </a:ext>
            </a:extLst>
          </p:cNvPr>
          <p:cNvSpPr txBox="1"/>
          <p:nvPr/>
        </p:nvSpPr>
        <p:spPr>
          <a:xfrm>
            <a:off x="3770368" y="6371649"/>
            <a:ext cx="1993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Source:  Mitchell et al. 2014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46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GB" sz="2000" dirty="0"/>
              <a:t>Selecting Factors – Example Long List of Feasibility Factors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FAD81E-5FED-6249-9D03-53E10C3CF3AF}"/>
              </a:ext>
            </a:extLst>
          </p:cNvPr>
          <p:cNvGraphicFramePr>
            <a:graphicFrameLocks noGrp="1"/>
          </p:cNvGraphicFramePr>
          <p:nvPr/>
        </p:nvGraphicFramePr>
        <p:xfrm>
          <a:off x="531020" y="1456248"/>
          <a:ext cx="8128071" cy="3839814"/>
        </p:xfrm>
        <a:graphic>
          <a:graphicData uri="http://schemas.openxmlformats.org/drawingml/2006/table">
            <a:tbl>
              <a:tblPr firstRow="1" bandRow="1"/>
              <a:tblGrid>
                <a:gridCol w="113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8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655">
                  <a:extLst>
                    <a:ext uri="{9D8B030D-6E8A-4147-A177-3AD203B41FA5}">
                      <a16:colId xmlns:a16="http://schemas.microsoft.com/office/drawing/2014/main" val="2896804479"/>
                    </a:ext>
                  </a:extLst>
                </a:gridCol>
              </a:tblGrid>
              <a:tr h="221222"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Dimension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Factor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Explanation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 (✓)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99">
                <a:tc rowSpan="3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Characteristics of the product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Differentiation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How well the product is differentiated from those of major competitors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99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Sustainability of competitive</a:t>
                      </a:r>
                      <a:r>
                        <a:rPr lang="en-GB" sz="1050" b="1" baseline="0" dirty="0"/>
                        <a:t> advantage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Our ability to sustain our competitive position</a:t>
                      </a:r>
                      <a:r>
                        <a:rPr lang="en-GB" sz="1050" baseline="0" dirty="0"/>
                        <a:t> (e.g. IPR, brand strength, etc.)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99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Technical certainty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How confident are we that the proposed product is technically feasible?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99">
                <a:tc rowSpan="2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Capability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Market knowledge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Our understanding of</a:t>
                      </a:r>
                      <a:r>
                        <a:rPr lang="en-GB" sz="1050" baseline="0" dirty="0"/>
                        <a:t> size and requirements of the market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99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Technical capability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Do we have the required technical competence to develop the product?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222">
                <a:tc rowSpan="3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Supportin</a:t>
                      </a:r>
                      <a:r>
                        <a:rPr lang="en-GB" sz="1050" b="0" baseline="0" dirty="0"/>
                        <a:t>g business processes</a:t>
                      </a:r>
                      <a:endParaRPr lang="en-GB" sz="1050" b="0" dirty="0"/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Fit to sales and/or distribution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Fit to our sales competences and/or distribution chain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Fit to manufacturing and/or supply chain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Ability to manufacture</a:t>
                      </a:r>
                      <a:r>
                        <a:rPr lang="en-GB" sz="1050" baseline="0" dirty="0"/>
                        <a:t> or supply the product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999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Finance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Availability of finance for the project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222">
                <a:tc rowSpan="2"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0" dirty="0"/>
                        <a:t>Organisational backing </a:t>
                      </a:r>
                    </a:p>
                  </a:txBody>
                  <a:tcPr>
                    <a:lnL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Strategic fit</a:t>
                      </a:r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How well does</a:t>
                      </a:r>
                      <a:r>
                        <a:rPr lang="en-GB" sz="1050" baseline="0" dirty="0"/>
                        <a:t> the proposal fit our company strategy?</a:t>
                      </a:r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459"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b="1" dirty="0"/>
                        <a:t>Organisational</a:t>
                      </a:r>
                      <a:r>
                        <a:rPr lang="en-GB" sz="1050" b="1" baseline="0" dirty="0"/>
                        <a:t> backing </a:t>
                      </a:r>
                      <a:endParaRPr lang="en-GB" sz="1050" b="1" dirty="0"/>
                    </a:p>
                  </a:txBody>
                  <a:tcPr anchor="ctr"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50" dirty="0"/>
                        <a:t>Level of staff or management backing at an appropriate level</a:t>
                      </a:r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69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Scaling Statements – Examples for Opportunity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257837"/>
              </p:ext>
            </p:extLst>
          </p:nvPr>
        </p:nvGraphicFramePr>
        <p:xfrm>
          <a:off x="713146" y="1192665"/>
          <a:ext cx="84046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767">
                  <a:extLst>
                    <a:ext uri="{9D8B030D-6E8A-4147-A177-3AD203B41FA5}">
                      <a16:colId xmlns:a16="http://schemas.microsoft.com/office/drawing/2014/main" val="111757891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3623998196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1478103323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2745547367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3336612854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2081574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49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Market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&lt; 5,000</a:t>
                      </a:r>
                      <a:r>
                        <a:rPr lang="en-GB" sz="1100" baseline="0" dirty="0"/>
                        <a:t> units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25,000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50,000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100,000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200,000 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98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Sales potential in a given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&gt; 1,000 units in</a:t>
                      </a:r>
                    </a:p>
                    <a:p>
                      <a:r>
                        <a:rPr lang="en-GB" sz="1100" dirty="0"/>
                        <a:t>5 years</a:t>
                      </a:r>
                    </a:p>
                    <a:p>
                      <a:r>
                        <a:rPr lang="en-GB" sz="1100" dirty="0"/>
                        <a:t>(gross margin</a:t>
                      </a:r>
                    </a:p>
                    <a:p>
                      <a:r>
                        <a:rPr lang="en-GB" sz="1100" dirty="0"/>
                        <a:t>£300k)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3000 units in 5 years (Gross margin £1M)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10,000 units in 5 years (Gross margin £3M)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20,000 units in 5 years (Gross margin £6M)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50,000 units in 5 years (Gross margin £15M)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985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Synergy</a:t>
                      </a:r>
                      <a:r>
                        <a:rPr lang="en-GB" sz="1100" baseline="0" dirty="0"/>
                        <a:t> opportunities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Little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Will help to complete product portfolio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Important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 key part of a major</a:t>
                      </a:r>
                      <a:r>
                        <a:rPr lang="en-GB" sz="1100" baseline="0" dirty="0"/>
                        <a:t> initiative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336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Customer benefit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 obvious benefit to customers.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 benefit to some customers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Clear customer benefits within existing norms; work visiting existing customers to promote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 significant advance in more than one key feature of interest to customers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Eye-catching new benefits; a talking point at shows; entry to competitor accounts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68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Competitive</a:t>
                      </a:r>
                      <a:r>
                        <a:rPr lang="en-GB" sz="1100" baseline="0" dirty="0"/>
                        <a:t> intensity in market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 or more strong competitors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 strong competitors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 strong competitors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be alone in the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16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Increased</a:t>
                      </a:r>
                      <a:r>
                        <a:rPr lang="en-GB" sz="1100" baseline="0" dirty="0"/>
                        <a:t> margin or benefit per unit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Benefit worth &lt;£300k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Benefit worth £1M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Benefit worth £3M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Benefit worth £6M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Benefit worth £15M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44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Market</a:t>
                      </a:r>
                      <a:r>
                        <a:rPr lang="en-GB" sz="1100" baseline="0" dirty="0"/>
                        <a:t> growth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Stagnant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&lt;5%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5-10%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20%</a:t>
                      </a:r>
                      <a:r>
                        <a:rPr lang="en-GB" sz="1100" baseline="0" dirty="0"/>
                        <a:t> per year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&gt;50%per</a:t>
                      </a:r>
                      <a:r>
                        <a:rPr lang="en-GB" sz="1100" baseline="0" dirty="0"/>
                        <a:t> year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7082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6890" y="5675195"/>
            <a:ext cx="8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These are examples and you will need to select or create appropriate ones for your business.  More examples exist in the Appendix to the working paper.</a:t>
            </a:r>
          </a:p>
        </p:txBody>
      </p:sp>
    </p:spTree>
    <p:extLst>
      <p:ext uri="{BB962C8B-B14F-4D97-AF65-F5344CB8AC3E}">
        <p14:creationId xmlns:p14="http://schemas.microsoft.com/office/powerpoint/2010/main" val="253929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Scaling Statements – Examples for Feasibility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089512"/>
              </p:ext>
            </p:extLst>
          </p:nvPr>
        </p:nvGraphicFramePr>
        <p:xfrm>
          <a:off x="713146" y="1192665"/>
          <a:ext cx="8404602" cy="4592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00767">
                  <a:extLst>
                    <a:ext uri="{9D8B030D-6E8A-4147-A177-3AD203B41FA5}">
                      <a16:colId xmlns:a16="http://schemas.microsoft.com/office/drawing/2014/main" val="111757891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3623998196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1478103323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2745547367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3336612854"/>
                    </a:ext>
                  </a:extLst>
                </a:gridCol>
                <a:gridCol w="1400767">
                  <a:extLst>
                    <a:ext uri="{9D8B030D-6E8A-4147-A177-3AD203B41FA5}">
                      <a16:colId xmlns:a16="http://schemas.microsoft.com/office/drawing/2014/main" val="2081574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49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Product</a:t>
                      </a:r>
                      <a:r>
                        <a:rPr lang="en-GB" sz="1100" baseline="0" dirty="0"/>
                        <a:t> differentiation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 features that are better than 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At least one feature is better than offered by the 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have some minor features that are better than the competition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At least one important feature is significantly better than the 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Several important features are much better than competition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98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Sustainability of competitive advantage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Key differentiating features will be easy to copy. Or serious concerns about IP against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are 6-12 months ahead of the competition. No serious IPR concerns.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Competitive advantage can be maintained with continuous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are at least 2 years ahead of the 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Key features are protected by IPR or unique capabilities that are not easy to copy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985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Technical capability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have to buy in new major capabilities, OR recruit a new technical team, OR rely on a partner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have to buy in new major capabilities, OR recruit a new technical team, OR rely on a partner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Existing staff can acquire capabilities in 3 months or less, or by recruiting one or two new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 new skills required but they can be acquired in time.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 new skills required but they can be acquired in time.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336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Fit to sales and/or distribution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Entirely new distribution channel required. OR requires new sales skills that at least half the sales force will struggle with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Changes to sales or distribution will need special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&gt;75% of sales force could sell it with training or &gt;75% of existing distribution applicable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 changes to sales or distribution but within our capabilities in the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 changes to sales or distribution but within our capabilities in the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68452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6890" y="5838766"/>
            <a:ext cx="8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These are examples and you will need to select or create appropriate ones for your business.  More examples exist in the Appendix to the working paper.</a:t>
            </a:r>
          </a:p>
        </p:txBody>
      </p:sp>
    </p:spTree>
    <p:extLst>
      <p:ext uri="{BB962C8B-B14F-4D97-AF65-F5344CB8AC3E}">
        <p14:creationId xmlns:p14="http://schemas.microsoft.com/office/powerpoint/2010/main" val="301718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Scoring - Outline of the Scoring Process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88797" y="1887865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Select reviewing teams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27967" y="1887865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Reject any projects outside range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67138" y="1887865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Prepare and review project briefs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88797" y="3462907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Individual scoring (record key assumptions)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727968" y="3466554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Collate individual scores and assumptions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761897" y="3466554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Group review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06307" y="3466554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Reject any below standard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88797" y="4971382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Display ranges on opportunity-feasibility diagram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727967" y="4971382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Prune low value projects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767137" y="4971382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Review portfolio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06307" y="4971382"/>
            <a:ext cx="1723797" cy="1050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Reject any below standard</a:t>
            </a:r>
          </a:p>
        </p:txBody>
      </p:sp>
      <p:cxnSp>
        <p:nvCxnSpPr>
          <p:cNvPr id="17" name="Straight Arrow Connector 16"/>
          <p:cNvCxnSpPr>
            <a:stCxn id="5" idx="3"/>
            <a:endCxn id="6" idx="1"/>
          </p:cNvCxnSpPr>
          <p:nvPr/>
        </p:nvCxnSpPr>
        <p:spPr>
          <a:xfrm>
            <a:off x="3412594" y="2412879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51765" y="2412879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412593" y="3987921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12595" y="5496396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451765" y="5484000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869794" y="2870079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490935" y="3991567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51765" y="3987921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485694" y="5496396"/>
            <a:ext cx="31537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1" idx="3"/>
            <a:endCxn id="12" idx="1"/>
          </p:cNvCxnSpPr>
          <p:nvPr/>
        </p:nvCxnSpPr>
        <p:spPr>
          <a:xfrm flipH="1">
            <a:off x="1688797" y="3991568"/>
            <a:ext cx="7841307" cy="1504828"/>
          </a:xfrm>
          <a:prstGeom prst="bentConnector5">
            <a:avLst>
              <a:gd name="adj1" fmla="val -2915"/>
              <a:gd name="adj2" fmla="val 50000"/>
              <a:gd name="adj3" fmla="val 102915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7" idx="3"/>
            <a:endCxn id="8" idx="1"/>
          </p:cNvCxnSpPr>
          <p:nvPr/>
        </p:nvCxnSpPr>
        <p:spPr>
          <a:xfrm flipH="1">
            <a:off x="1688797" y="2412879"/>
            <a:ext cx="5802138" cy="1575042"/>
          </a:xfrm>
          <a:prstGeom prst="bentConnector5">
            <a:avLst>
              <a:gd name="adj1" fmla="val -3940"/>
              <a:gd name="adj2" fmla="val 50000"/>
              <a:gd name="adj3" fmla="val 10394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" y="2228213"/>
            <a:ext cx="147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Preparation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0" y="3622236"/>
            <a:ext cx="147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Scoring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" y="5127064"/>
            <a:ext cx="147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Decisions</a:t>
            </a:r>
          </a:p>
        </p:txBody>
      </p:sp>
    </p:spTree>
    <p:extLst>
      <p:ext uri="{BB962C8B-B14F-4D97-AF65-F5344CB8AC3E}">
        <p14:creationId xmlns:p14="http://schemas.microsoft.com/office/powerpoint/2010/main" val="1470308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Scoring - Project Outline Brief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858323"/>
              </p:ext>
            </p:extLst>
          </p:nvPr>
        </p:nvGraphicFramePr>
        <p:xfrm>
          <a:off x="398136" y="1227666"/>
          <a:ext cx="8439606" cy="4367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803">
                  <a:extLst>
                    <a:ext uri="{9D8B030D-6E8A-4147-A177-3AD203B41FA5}">
                      <a16:colId xmlns:a16="http://schemas.microsoft.com/office/drawing/2014/main" val="858158086"/>
                    </a:ext>
                  </a:extLst>
                </a:gridCol>
                <a:gridCol w="4219803">
                  <a:extLst>
                    <a:ext uri="{9D8B030D-6E8A-4147-A177-3AD203B41FA5}">
                      <a16:colId xmlns:a16="http://schemas.microsoft.com/office/drawing/2014/main" val="30574518"/>
                    </a:ext>
                  </a:extLst>
                </a:gridCol>
              </a:tblGrid>
              <a:tr h="318053">
                <a:tc>
                  <a:txBody>
                    <a:bodyPr/>
                    <a:lstStyle/>
                    <a:p>
                      <a:r>
                        <a:rPr lang="en-GB" dirty="0"/>
                        <a:t>Project</a:t>
                      </a:r>
                      <a:r>
                        <a:rPr lang="en-GB" baseline="0" dirty="0"/>
                        <a:t> 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826322"/>
                  </a:ext>
                </a:extLst>
              </a:tr>
              <a:tr h="317011">
                <a:tc>
                  <a:txBody>
                    <a:bodyPr/>
                    <a:lstStyle/>
                    <a:p>
                      <a:r>
                        <a:rPr lang="en-GB" dirty="0"/>
                        <a:t>Project</a:t>
                      </a:r>
                      <a:r>
                        <a:rPr lang="en-GB" baseline="0" dirty="0"/>
                        <a:t> Owner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XXXXX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509131"/>
                  </a:ext>
                </a:extLst>
              </a:tr>
              <a:tr h="317011">
                <a:tc gridSpan="2">
                  <a:txBody>
                    <a:bodyPr/>
                    <a:lstStyle/>
                    <a:p>
                      <a:r>
                        <a:rPr lang="en-GB" sz="1400" dirty="0"/>
                        <a:t>Brief</a:t>
                      </a:r>
                      <a:r>
                        <a:rPr lang="en-GB" sz="1400" baseline="0" dirty="0"/>
                        <a:t> description of project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07143"/>
                  </a:ext>
                </a:extLst>
              </a:tr>
              <a:tr h="2021350">
                <a:tc gridSpan="2">
                  <a:txBody>
                    <a:bodyPr/>
                    <a:lstStyle/>
                    <a:p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magna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aliqua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 minim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veniam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nostrud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exercitation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ullamco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nisi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aliquip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commodo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irure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reprehenderit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voluptate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esse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cillum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fugiat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nulla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pariatur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Excepteur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occaecat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cupidatat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proident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culpa qui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officia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deserunt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mollit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id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laborum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Lorem ipsum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magna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aliqua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 minim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veniam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nostrud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exercitation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ullamco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nisi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aliquip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commodo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Duis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irure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reprehenderit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voluptate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esse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cillum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fugiat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nulla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pariatur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Excepteur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occaecat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cupidatat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proident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culpa qui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officia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deserunt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mollit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id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laborum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."</a:t>
                      </a:r>
                      <a:endParaRPr lang="en-GB" sz="14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076400"/>
                  </a:ext>
                </a:extLst>
              </a:tr>
              <a:tr h="333626">
                <a:tc gridSpan="2">
                  <a:txBody>
                    <a:bodyPr/>
                    <a:lstStyle/>
                    <a:p>
                      <a:r>
                        <a:rPr lang="en-GB" sz="1400" i="0" dirty="0"/>
                        <a:t>Key</a:t>
                      </a:r>
                      <a:r>
                        <a:rPr lang="en-GB" sz="1400" i="0" baseline="0" dirty="0"/>
                        <a:t> considerations (Possible value, Resource use, relevance to other projects, critical factors </a:t>
                      </a:r>
                      <a:r>
                        <a:rPr lang="en-GB" sz="1400" i="0" baseline="0" dirty="0" err="1"/>
                        <a:t>etc</a:t>
                      </a:r>
                      <a:r>
                        <a:rPr lang="en-GB" sz="1400" i="0" baseline="0" dirty="0"/>
                        <a:t>)</a:t>
                      </a:r>
                      <a:endParaRPr lang="en-GB" sz="1400" i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9791"/>
                  </a:ext>
                </a:extLst>
              </a:tr>
              <a:tr h="874773">
                <a:tc gridSpan="2">
                  <a:txBody>
                    <a:bodyPr/>
                    <a:lstStyle/>
                    <a:p>
                      <a:pPr marL="285750" marR="0" lvl="0" indent="-28575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endParaRPr lang="en-GB" sz="12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endParaRPr lang="en-GB" sz="12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endParaRPr lang="en-GB" sz="12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endParaRPr lang="en-GB" sz="12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eiusmod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incididunt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</a:t>
                      </a:r>
                      <a:r>
                        <a:rPr lang="en-GB" sz="12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labore</a:t>
                      </a:r>
                      <a:endParaRPr lang="en-GB" sz="12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436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591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442C-DC13-2047-A316-79A4C5549FD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400" dirty="0"/>
              <a:t>Understanding the Results - Overview of Outcomes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05872" y="1135906"/>
            <a:ext cx="5040000" cy="50400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>
            <a:off x="4725872" y="1135906"/>
            <a:ext cx="0" cy="50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>
            <a:off x="2205872" y="3655906"/>
            <a:ext cx="50400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 rot="1920000">
            <a:off x="6382960" y="1597387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413360" y="1499013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 rot="1860000">
            <a:off x="4976823" y="1813926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528210" y="1945906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458522" y="4039323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rot="960000">
            <a:off x="6810221" y="3442540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rot="-2100000">
            <a:off x="6455399" y="4145102"/>
            <a:ext cx="180000" cy="1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0" idx="7"/>
            <a:endCxn id="8" idx="3"/>
          </p:cNvCxnSpPr>
          <p:nvPr/>
        </p:nvCxnSpPr>
        <p:spPr>
          <a:xfrm flipV="1">
            <a:off x="5154150" y="1707633"/>
            <a:ext cx="1231116" cy="17452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7"/>
            <a:endCxn id="11" idx="3"/>
          </p:cNvCxnSpPr>
          <p:nvPr/>
        </p:nvCxnSpPr>
        <p:spPr>
          <a:xfrm flipV="1">
            <a:off x="5612162" y="2099546"/>
            <a:ext cx="942408" cy="196613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7"/>
            <a:endCxn id="13" idx="4"/>
          </p:cNvCxnSpPr>
          <p:nvPr/>
        </p:nvCxnSpPr>
        <p:spPr>
          <a:xfrm flipV="1">
            <a:off x="6561027" y="3619054"/>
            <a:ext cx="314387" cy="52741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9" idx="6"/>
            <a:endCxn id="9" idx="2"/>
          </p:cNvCxnSpPr>
          <p:nvPr/>
        </p:nvCxnSpPr>
        <p:spPr>
          <a:xfrm flipV="1">
            <a:off x="3002508" y="1589013"/>
            <a:ext cx="2410852" cy="8374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822508" y="1507387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068961" y="1891255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 rot="-900000">
            <a:off x="5075704" y="2199602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195872" y="2925006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5" idx="7"/>
            <a:endCxn id="21" idx="3"/>
          </p:cNvCxnSpPr>
          <p:nvPr/>
        </p:nvCxnSpPr>
        <p:spPr>
          <a:xfrm flipV="1">
            <a:off x="4152743" y="2367545"/>
            <a:ext cx="967961" cy="2199472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7"/>
            <a:endCxn id="20" idx="3"/>
          </p:cNvCxnSpPr>
          <p:nvPr/>
        </p:nvCxnSpPr>
        <p:spPr>
          <a:xfrm flipV="1">
            <a:off x="3349512" y="2044895"/>
            <a:ext cx="745809" cy="906471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 rot="-660000">
            <a:off x="4012415" y="4551631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 rot="-2100000">
            <a:off x="3328961" y="4577968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 rot="-2100000">
            <a:off x="3070527" y="5501427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 rot="-2100000">
            <a:off x="5447408" y="5406697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 rot="-2100000">
            <a:off x="2822507" y="4939939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 rot="-2100000">
            <a:off x="2778245" y="2354778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 rot="-2100000">
            <a:off x="2569209" y="4301760"/>
            <a:ext cx="180000" cy="180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>
            <a:stCxn id="27" idx="5"/>
            <a:endCxn id="28" idx="1"/>
          </p:cNvCxnSpPr>
          <p:nvPr/>
        </p:nvCxnSpPr>
        <p:spPr>
          <a:xfrm flipV="1">
            <a:off x="3249160" y="5481069"/>
            <a:ext cx="2199615" cy="12598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9" idx="6"/>
            <a:endCxn id="26" idx="2"/>
          </p:cNvCxnSpPr>
          <p:nvPr/>
        </p:nvCxnSpPr>
        <p:spPr>
          <a:xfrm flipV="1">
            <a:off x="2986231" y="4719590"/>
            <a:ext cx="359006" cy="258727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0" idx="3"/>
          </p:cNvCxnSpPr>
          <p:nvPr/>
        </p:nvCxnSpPr>
        <p:spPr>
          <a:xfrm flipV="1">
            <a:off x="2655161" y="2533411"/>
            <a:ext cx="197456" cy="1846001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6200000">
            <a:off x="948279" y="4168071"/>
            <a:ext cx="1811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Opportunity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249160" y="6217997"/>
            <a:ext cx="1580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Feasibility</a:t>
            </a:r>
            <a:endParaRPr lang="en-GB" b="1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853916" y="2195957"/>
            <a:ext cx="0" cy="13365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710257" y="6408502"/>
            <a:ext cx="1477036" cy="1031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92267" y="5785040"/>
            <a:ext cx="14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Abandon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92267" y="1129681"/>
            <a:ext cx="225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Consider long term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76583" y="1129681"/>
            <a:ext cx="225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Pursue now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32169" y="5784329"/>
            <a:ext cx="225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Consider if enabling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4872192" y="2695074"/>
            <a:ext cx="2653014" cy="2278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525206" y="2125906"/>
            <a:ext cx="1785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Projects bottom left to top right may need more research</a:t>
            </a:r>
          </a:p>
        </p:txBody>
      </p:sp>
    </p:spTree>
    <p:extLst>
      <p:ext uri="{BB962C8B-B14F-4D97-AF65-F5344CB8AC3E}">
        <p14:creationId xmlns:p14="http://schemas.microsoft.com/office/powerpoint/2010/main" val="887354853"/>
      </p:ext>
    </p:extLst>
  </p:cSld>
  <p:clrMapOvr>
    <a:masterClrMapping/>
  </p:clrMapOvr>
</p:sld>
</file>

<file path=ppt/theme/theme1.xml><?xml version="1.0" encoding="utf-8"?>
<a:theme xmlns:a="http://schemas.openxmlformats.org/drawingml/2006/main" name="2_2) Title &amp; Text">
  <a:themeElements>
    <a:clrScheme name="2) Title &amp; Text 1">
      <a:dk1>
        <a:srgbClr val="000000"/>
      </a:dk1>
      <a:lt1>
        <a:srgbClr val="FFFFFF"/>
      </a:lt1>
      <a:dk2>
        <a:srgbClr val="009900"/>
      </a:dk2>
      <a:lt2>
        <a:srgbClr val="666666"/>
      </a:lt2>
      <a:accent1>
        <a:srgbClr val="FFFF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FFFFAA"/>
      </a:accent5>
      <a:accent6>
        <a:srgbClr val="8AB900"/>
      </a:accent6>
      <a:hlink>
        <a:srgbClr val="FF6600"/>
      </a:hlink>
      <a:folHlink>
        <a:srgbClr val="999999"/>
      </a:folHlink>
    </a:clrScheme>
    <a:fontScheme name="2) Title &amp; Text">
      <a:majorFont>
        <a:latin typeface="Univers 45 Light"/>
        <a:ea typeface=""/>
        <a:cs typeface=""/>
      </a:majorFont>
      <a:minorFont>
        <a:latin typeface="Univers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45 Light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45 Light" pitchFamily="2" charset="0"/>
          </a:defRPr>
        </a:defPPr>
      </a:lstStyle>
    </a:lnDef>
  </a:objectDefaults>
  <a:extraClrSchemeLst>
    <a:extraClrScheme>
      <a:clrScheme name="2) Title &amp; Text 1">
        <a:dk1>
          <a:srgbClr val="000000"/>
        </a:dk1>
        <a:lt1>
          <a:srgbClr val="FFFFFF"/>
        </a:lt1>
        <a:dk2>
          <a:srgbClr val="009900"/>
        </a:dk2>
        <a:lt2>
          <a:srgbClr val="666666"/>
        </a:lt2>
        <a:accent1>
          <a:srgbClr val="FFFF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8AB900"/>
        </a:accent6>
        <a:hlink>
          <a:srgbClr val="FF6600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) Title &amp; Text 2">
        <a:dk1>
          <a:srgbClr val="000000"/>
        </a:dk1>
        <a:lt1>
          <a:srgbClr val="FFFFFF"/>
        </a:lt1>
        <a:dk2>
          <a:srgbClr val="009900"/>
        </a:dk2>
        <a:lt2>
          <a:srgbClr val="009EE0"/>
        </a:lt2>
        <a:accent1>
          <a:srgbClr val="007833"/>
        </a:accent1>
        <a:accent2>
          <a:srgbClr val="CCFF00"/>
        </a:accent2>
        <a:accent3>
          <a:srgbClr val="FFFFFF"/>
        </a:accent3>
        <a:accent4>
          <a:srgbClr val="000000"/>
        </a:accent4>
        <a:accent5>
          <a:srgbClr val="AABEAD"/>
        </a:accent5>
        <a:accent6>
          <a:srgbClr val="B9E700"/>
        </a:accent6>
        <a:hlink>
          <a:srgbClr val="6600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IfM themes blue v2">
  <a:themeElements>
    <a:clrScheme name="Custom 1">
      <a:dk1>
        <a:srgbClr val="3B3B3A"/>
      </a:dk1>
      <a:lt1>
        <a:srgbClr val="FFFFFF"/>
      </a:lt1>
      <a:dk2>
        <a:srgbClr val="6F6F6E"/>
      </a:dk2>
      <a:lt2>
        <a:srgbClr val="FFFFFF"/>
      </a:lt2>
      <a:accent1>
        <a:srgbClr val="869C2F"/>
      </a:accent1>
      <a:accent2>
        <a:srgbClr val="00677F"/>
      </a:accent2>
      <a:accent3>
        <a:srgbClr val="4565AE"/>
      </a:accent3>
      <a:accent4>
        <a:srgbClr val="613861"/>
      </a:accent4>
      <a:accent5>
        <a:srgbClr val="B31938"/>
      </a:accent5>
      <a:accent6>
        <a:srgbClr val="E89C3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DC43ADA4-775C-0546-80DC-09832C51C9EB}" vid="{157B785E-32A8-9644-81D6-285AFD21AD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IfM Powerpoint Template Green</Template>
  <TotalTime>39588</TotalTime>
  <Words>1595</Words>
  <Application>Microsoft Macintosh PowerPoint</Application>
  <PresentationFormat>A4 Paper (210x297 mm)</PresentationFormat>
  <Paragraphs>281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Univers 45 Light</vt:lpstr>
      <vt:lpstr>2_2) Title &amp; Text</vt:lpstr>
      <vt:lpstr>2_IfM themes blue v2</vt:lpstr>
      <vt:lpstr>Opportunity-Feasibility Supporting Documents</vt:lpstr>
      <vt:lpstr>Overall Process Overview</vt:lpstr>
      <vt:lpstr>Selecting Factors – Example Long List of Opportunity Factors</vt:lpstr>
      <vt:lpstr>Selecting Factors – Example Long List of Feasibility Factors</vt:lpstr>
      <vt:lpstr>Scaling Statements – Examples for Opportunity</vt:lpstr>
      <vt:lpstr>Scaling Statements – Examples for Feasibility</vt:lpstr>
      <vt:lpstr>Scoring - Outline of the Scoring Process</vt:lpstr>
      <vt:lpstr>Scoring - Project Outline Brief</vt:lpstr>
      <vt:lpstr>Understanding the Results - Overview of Outcomes</vt:lpstr>
      <vt:lpstr>Understanding the Results - Sample Opportunity x Feasibility Chart</vt:lpstr>
    </vt:vector>
  </TitlesOfParts>
  <Company>IfM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D. Khripko</dc:creator>
  <cp:lastModifiedBy>Microsoft Office User</cp:lastModifiedBy>
  <cp:revision>271</cp:revision>
  <cp:lastPrinted>2020-03-10T17:34:05Z</cp:lastPrinted>
  <dcterms:created xsi:type="dcterms:W3CDTF">2019-08-14T14:49:00Z</dcterms:created>
  <dcterms:modified xsi:type="dcterms:W3CDTF">2020-04-09T11:54:03Z</dcterms:modified>
</cp:coreProperties>
</file>